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9"/>
  </p:notesMasterIdLst>
  <p:sldIdLst>
    <p:sldId id="256" r:id="rId4"/>
    <p:sldId id="2927" r:id="rId5"/>
    <p:sldId id="3118" r:id="rId6"/>
    <p:sldId id="3119" r:id="rId7"/>
    <p:sldId id="3120" r:id="rId8"/>
    <p:sldId id="3139" r:id="rId9"/>
    <p:sldId id="3140" r:id="rId10"/>
    <p:sldId id="3121" r:id="rId11"/>
    <p:sldId id="3135" r:id="rId12"/>
    <p:sldId id="3137" r:id="rId13"/>
    <p:sldId id="3138" r:id="rId14"/>
    <p:sldId id="3124" r:id="rId15"/>
    <p:sldId id="3108" r:id="rId16"/>
    <p:sldId id="3095" r:id="rId17"/>
    <p:sldId id="3126" r:id="rId18"/>
    <p:sldId id="3122" r:id="rId19"/>
    <p:sldId id="3112" r:id="rId20"/>
    <p:sldId id="3123" r:id="rId21"/>
    <p:sldId id="268" r:id="rId22"/>
    <p:sldId id="3098" r:id="rId23"/>
    <p:sldId id="3097" r:id="rId24"/>
    <p:sldId id="3132" r:id="rId25"/>
    <p:sldId id="3116" r:id="rId26"/>
    <p:sldId id="2953" r:id="rId27"/>
    <p:sldId id="2954" r:id="rId28"/>
    <p:sldId id="2956" r:id="rId29"/>
    <p:sldId id="2955" r:id="rId30"/>
    <p:sldId id="3117" r:id="rId31"/>
    <p:sldId id="3096" r:id="rId32"/>
    <p:sldId id="3068" r:id="rId33"/>
    <p:sldId id="3115" r:id="rId34"/>
    <p:sldId id="3099" r:id="rId35"/>
    <p:sldId id="3106" r:id="rId36"/>
    <p:sldId id="3134" r:id="rId37"/>
    <p:sldId id="3109" r:id="rId38"/>
    <p:sldId id="3089" r:id="rId39"/>
    <p:sldId id="3110" r:id="rId40"/>
    <p:sldId id="3111" r:id="rId41"/>
    <p:sldId id="3100" r:id="rId42"/>
    <p:sldId id="3101" r:id="rId43"/>
    <p:sldId id="3036" r:id="rId44"/>
    <p:sldId id="3012" r:id="rId45"/>
    <p:sldId id="3127" r:id="rId46"/>
    <p:sldId id="3094" r:id="rId47"/>
    <p:sldId id="3136" r:id="rId48"/>
    <p:sldId id="3103" r:id="rId49"/>
    <p:sldId id="3114" r:id="rId50"/>
    <p:sldId id="3033" r:id="rId51"/>
    <p:sldId id="3053" r:id="rId52"/>
    <p:sldId id="3084" r:id="rId53"/>
    <p:sldId id="3102" r:id="rId54"/>
    <p:sldId id="275" r:id="rId55"/>
    <p:sldId id="276" r:id="rId56"/>
    <p:sldId id="2928" r:id="rId57"/>
    <p:sldId id="3105" r:id="rId58"/>
    <p:sldId id="3113" r:id="rId59"/>
    <p:sldId id="392" r:id="rId60"/>
    <p:sldId id="3133" r:id="rId61"/>
    <p:sldId id="3129" r:id="rId62"/>
    <p:sldId id="3125" r:id="rId63"/>
    <p:sldId id="3128" r:id="rId64"/>
    <p:sldId id="1059" r:id="rId65"/>
    <p:sldId id="3131" r:id="rId66"/>
    <p:sldId id="3130" r:id="rId67"/>
    <p:sldId id="277" r:id="rId68"/>
    <p:sldId id="278" r:id="rId69"/>
    <p:sldId id="279" r:id="rId70"/>
    <p:sldId id="280" r:id="rId71"/>
    <p:sldId id="294" r:id="rId72"/>
    <p:sldId id="295" r:id="rId73"/>
    <p:sldId id="296" r:id="rId74"/>
    <p:sldId id="298" r:id="rId75"/>
    <p:sldId id="299" r:id="rId76"/>
    <p:sldId id="300" r:id="rId77"/>
    <p:sldId id="28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Lst>
        </p14:section>
        <p14:section name="Goal: Build a functional, but bare minimum OS" id="{94363B01-BAF5-5748-8571-C81B5BA151F3}">
          <p14:sldIdLst/>
        </p14:section>
        <p14:section name="Success Criteria: Soudness, Performance, and Maintenance" id="{2D71D114-BFA5-4F41-9925-9C8211D38A4E}">
          <p14:sldIdLst>
            <p14:sldId id="2928"/>
            <p14:sldId id="3105"/>
            <p14:sldId id="3113"/>
            <p14:sldId id="392"/>
            <p14:sldId id="3133"/>
            <p14:sldId id="3129"/>
            <p14:sldId id="3125"/>
            <p14:sldId id="3128"/>
            <p14:sldId id="1059"/>
            <p14:sldId id="3131"/>
            <p14:sldId id="3130"/>
          </p14:sldIdLst>
        </p14:section>
        <p14:section name="Output: The joy of playing with your fully functional system" id="{2D03A34C-EDED-DB45-8122-7EC6F3885BCD}">
          <p14:sldIdLst/>
        </p14:section>
        <p14:section name="Organized Activities: This process is complete" id="{449E4F06-F45B-8F40-A5A4-887AB70D43B7}">
          <p14:sldIdLst>
            <p14:sldId id="277"/>
            <p14:sldId id="278"/>
            <p14:sldId id="279"/>
            <p14:sldId id="280"/>
            <p14:sldId id="294"/>
            <p14:sldId id="295"/>
            <p14:sldId id="296"/>
            <p14:sldId id="298"/>
            <p14:sldId id="299"/>
            <p14:sldId id="300"/>
            <p14:sldId id="283"/>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04"/>
    <p:restoredTop sz="83888" autoAdjust="0"/>
  </p:normalViewPr>
  <p:slideViewPr>
    <p:cSldViewPr snapToGrid="0" snapToObjects="1">
      <p:cViewPr>
        <p:scale>
          <a:sx n="70" d="100"/>
          <a:sy n="70" d="100"/>
        </p:scale>
        <p:origin x="752" y="102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0240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02504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9</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59</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40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8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4.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20.jpeg"/><Relationship Id="rId4" Type="http://schemas.openxmlformats.org/officeDocument/2006/relationships/hyperlink" Target="https://www.britannica.com/biography/Alan-Tu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hyperlink" Target="https://youtu.be/YScIPA8RbVE?t=170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hyperlink" Target="https://youtu.be/YScIPA8RbVE?t=2040"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24.png"/><Relationship Id="rId4" Type="http://schemas.openxmlformats.org/officeDocument/2006/relationships/hyperlink" Target="https://youtu.be/2ptFnIj71SM?t=205" TargetMode="External"/><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7.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8.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31.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0.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8.png"/><Relationship Id="rId9" Type="http://schemas.openxmlformats.org/officeDocument/2006/relationships/hyperlink" Target="https://mathworld.wolfram.com/FundamentalTheoremofArithmetic.html"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39.png"/><Relationship Id="rId9" Type="http://schemas.openxmlformats.org/officeDocument/2006/relationships/hyperlink" Target="https://en.wikipedia.org/wiki/Root_of_a_function"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42.png"/><Relationship Id="rId4" Type="http://schemas.openxmlformats.org/officeDocument/2006/relationships/hyperlink" Target="https://youtu.be/1lGM5DEdMaw?t=39"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6.gif"/><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45.png"/><Relationship Id="rId4" Type="http://schemas.openxmlformats.org/officeDocument/2006/relationships/hyperlink" Target="https://en.wikipedia.org/wiki/Path_(topology)"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4.png"/><Relationship Id="rId4" Type="http://schemas.openxmlformats.org/officeDocument/2006/relationships/hyperlink" Target="https://youtu.be/yvcCRcztQi4"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56.png"/><Relationship Id="rId5" Type="http://schemas.openxmlformats.org/officeDocument/2006/relationships/hyperlink" Target="https://youtu.be/h7apO7q16V0?t=71" TargetMode="Externa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59.png"/><Relationship Id="rId5" Type="http://schemas.openxmlformats.org/officeDocument/2006/relationships/hyperlink" Target="https://youtu.be/9u1q3lH7VbE?t=323" TargetMode="Externa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hyperlink" Target="https://core.ac.uk/download/pdf/82625192.pdf" TargetMode="Externa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68.jpeg"/><Relationship Id="rId4" Type="http://schemas.openxmlformats.org/officeDocument/2006/relationships/hyperlink" Target="https://en.wikipedia.org/wiki/Garrett_Birkhof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5.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72.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4.jpeg"/><Relationship Id="rId4" Type="http://schemas.openxmlformats.org/officeDocument/2006/relationships/image" Target="../media/image71.jpeg"/><Relationship Id="rId9" Type="http://schemas.openxmlformats.org/officeDocument/2006/relationships/hyperlink" Target="https://www.facebook.com/CardinalLad/photos/a.674107509275250/1027520317267299/?type=1&amp;theat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76.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8" Type="http://schemas.openxmlformats.org/officeDocument/2006/relationships/image" Target="../media/image84.tiff"/><Relationship Id="rId13" Type="http://schemas.openxmlformats.org/officeDocument/2006/relationships/hyperlink" Target="https://en.wikipedia.org/wiki/George_Lakoff" TargetMode="External"/><Relationship Id="rId18" Type="http://schemas.openxmlformats.org/officeDocument/2006/relationships/image" Target="../media/image89.jpeg"/><Relationship Id="rId3" Type="http://schemas.openxmlformats.org/officeDocument/2006/relationships/image" Target="../media/image81.png"/><Relationship Id="rId7" Type="http://schemas.openxmlformats.org/officeDocument/2006/relationships/hyperlink" Target="https://en.wikipedia.org/wiki/Thomas_Kuhn" TargetMode="External"/><Relationship Id="rId12" Type="http://schemas.openxmlformats.org/officeDocument/2006/relationships/image" Target="../media/image86.jpeg"/><Relationship Id="rId17" Type="http://schemas.openxmlformats.org/officeDocument/2006/relationships/hyperlink" Target="https://iep.utm.edu/curry/" TargetMode="External"/><Relationship Id="rId2" Type="http://schemas.openxmlformats.org/officeDocument/2006/relationships/image" Target="../media/image80.jpeg"/><Relationship Id="rId16" Type="http://schemas.openxmlformats.org/officeDocument/2006/relationships/image" Target="../media/image88.png"/><Relationship Id="rId20" Type="http://schemas.openxmlformats.org/officeDocument/2006/relationships/image" Target="../media/image90.jpeg"/><Relationship Id="rId1" Type="http://schemas.openxmlformats.org/officeDocument/2006/relationships/slideLayout" Target="../slideLayouts/slideLayout34.xml"/><Relationship Id="rId6" Type="http://schemas.openxmlformats.org/officeDocument/2006/relationships/image" Target="../media/image83.jpeg"/><Relationship Id="rId11" Type="http://schemas.openxmlformats.org/officeDocument/2006/relationships/hyperlink" Target="https://en.wikipedia.org/wiki/Judea_Pearl" TargetMode="External"/><Relationship Id="rId5" Type="http://schemas.openxmlformats.org/officeDocument/2006/relationships/image" Target="../media/image82.jpeg"/><Relationship Id="rId15" Type="http://schemas.openxmlformats.org/officeDocument/2006/relationships/hyperlink" Target="https://www.cs.toronto.edu/~hinton/absps/imagenet.pdf" TargetMode="External"/><Relationship Id="rId10" Type="http://schemas.openxmlformats.org/officeDocument/2006/relationships/image" Target="../media/image85.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7.jpeg"/></Relationships>
</file>

<file path=ppt/slides/_rels/slide42.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93.png"/><Relationship Id="rId5" Type="http://schemas.openxmlformats.org/officeDocument/2006/relationships/hyperlink" Target="https://youtu.be/vMo9vlkJ3p4" TargetMode="External"/><Relationship Id="rId4" Type="http://schemas.openxmlformats.org/officeDocument/2006/relationships/image" Target="../media/image92.jpeg"/></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96.png"/><Relationship Id="rId4" Type="http://schemas.openxmlformats.org/officeDocument/2006/relationships/hyperlink" Target="https://youtu.be/iJ7V1KXJpsE?t=1350" TargetMode="External"/><Relationship Id="rId9"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102.gif"/><Relationship Id="rId13" Type="http://schemas.openxmlformats.org/officeDocument/2006/relationships/image" Target="../media/image106.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hyperlink" Target="https://youtu.be/DwAFZb8juMQ?t=3" TargetMode="External"/><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3.png"/><Relationship Id="rId14" Type="http://schemas.openxmlformats.org/officeDocument/2006/relationships/hyperlink" Target="https://en.wikipedia.org/wiki/Category_theory#Natural_transformations_2"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350.png"/><Relationship Id="rId7"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07.jpeg"/><Relationship Id="rId4" Type="http://schemas.openxmlformats.org/officeDocument/2006/relationships/hyperlink" Target="https://www.britannica.com/biography/Dana-Scott"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111.jpeg"/><Relationship Id="rId5" Type="http://schemas.openxmlformats.org/officeDocument/2006/relationships/hyperlink" Target="https://en.wikipedia.org/wiki/Radhia_Cousot" TargetMode="Externa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114.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hyperlink" Target="https://youtu.be/eqJqhA8HSJ0"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3" Type="http://schemas.openxmlformats.org/officeDocument/2006/relationships/image" Target="../media/image84.tiff"/><Relationship Id="rId18" Type="http://schemas.openxmlformats.org/officeDocument/2006/relationships/image" Target="../media/image127.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7.jpeg"/><Relationship Id="rId21" Type="http://schemas.openxmlformats.org/officeDocument/2006/relationships/image" Target="../media/image85.jpeg"/><Relationship Id="rId34" Type="http://schemas.openxmlformats.org/officeDocument/2006/relationships/hyperlink" Target="http://github.com/" TargetMode="External"/><Relationship Id="rId7" Type="http://schemas.openxmlformats.org/officeDocument/2006/relationships/image" Target="../media/image121.tiff"/><Relationship Id="rId2" Type="http://schemas.openxmlformats.org/officeDocument/2006/relationships/image" Target="../media/image118.tiff"/><Relationship Id="rId16" Type="http://schemas.openxmlformats.org/officeDocument/2006/relationships/image" Target="../media/image126.png"/><Relationship Id="rId20" Type="http://schemas.openxmlformats.org/officeDocument/2006/relationships/hyperlink" Target="https://awards.acm.org/about/2018-turing" TargetMode="External"/><Relationship Id="rId29" Type="http://schemas.openxmlformats.org/officeDocument/2006/relationships/image" Target="../media/image132.png"/><Relationship Id="rId41" Type="http://schemas.openxmlformats.org/officeDocument/2006/relationships/image" Target="../media/image138.jpeg"/><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6.png"/><Relationship Id="rId40" Type="http://schemas.openxmlformats.org/officeDocument/2006/relationships/hyperlink" Target="https://iep.utm.edu/curry/" TargetMode="External"/><Relationship Id="rId5" Type="http://schemas.openxmlformats.org/officeDocument/2006/relationships/image" Target="../media/image120.png"/><Relationship Id="rId15" Type="http://schemas.openxmlformats.org/officeDocument/2006/relationships/image" Target="../media/image125.png"/><Relationship Id="rId23" Type="http://schemas.openxmlformats.org/officeDocument/2006/relationships/image" Target="../media/image129.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3.tiff"/><Relationship Id="rId19" Type="http://schemas.openxmlformats.org/officeDocument/2006/relationships/image" Target="../media/image128.tiff"/><Relationship Id="rId31" Type="http://schemas.openxmlformats.org/officeDocument/2006/relationships/image" Target="../media/image133.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1.png"/><Relationship Id="rId30" Type="http://schemas.openxmlformats.org/officeDocument/2006/relationships/hyperlink" Target="https://www.blender.org/" TargetMode="External"/><Relationship Id="rId35" Type="http://schemas.openxmlformats.org/officeDocument/2006/relationships/image" Target="../media/image135.png"/><Relationship Id="rId8" Type="http://schemas.openxmlformats.org/officeDocument/2006/relationships/image" Target="../media/image122.tiff"/><Relationship Id="rId3" Type="http://schemas.openxmlformats.org/officeDocument/2006/relationships/image" Target="../media/image119.tiff"/><Relationship Id="rId12" Type="http://schemas.openxmlformats.org/officeDocument/2006/relationships/image" Target="../media/image124.tiff"/><Relationship Id="rId17" Type="http://schemas.openxmlformats.org/officeDocument/2006/relationships/hyperlink" Target="https://creativecommons.org/" TargetMode="External"/><Relationship Id="rId25" Type="http://schemas.openxmlformats.org/officeDocument/2006/relationships/image" Target="../media/image130.png"/><Relationship Id="rId33" Type="http://schemas.openxmlformats.org/officeDocument/2006/relationships/image" Target="../media/image134.png"/><Relationship Id="rId38" Type="http://schemas.openxmlformats.org/officeDocument/2006/relationships/image" Target="../media/image86.jpeg"/></Relationships>
</file>

<file path=ppt/slides/_rels/slide5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40.png"/><Relationship Id="rId4" Type="http://schemas.openxmlformats.org/officeDocument/2006/relationships/hyperlink" Target="https://www.youtube.com/channel/UCzBjutX2PmitNF4avysL-v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34.xml"/><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4.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44.png"/><Relationship Id="rId5" Type="http://schemas.openxmlformats.org/officeDocument/2006/relationships/image" Target="../media/image146.png"/><Relationship Id="rId4" Type="http://schemas.openxmlformats.org/officeDocument/2006/relationships/hyperlink" Target="https://github.com/sifive/freedom-tool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147.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49.e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50.png"/></Relationships>
</file>

<file path=ppt/slides/_rels/slide6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2.xml"/><Relationship Id="rId5" Type="http://schemas.openxmlformats.org/officeDocument/2006/relationships/image" Target="../media/image153.png"/><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15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160.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(Final Lecture for 2020)</a:t>
            </a:r>
            <a:br>
              <a:rPr lang="en" sz="2667" dirty="0"/>
            </a:br>
            <a:r>
              <a:rPr lang="en" sz="2667" dirty="0"/>
              <a:t>Revisit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17</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31</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33</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35</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38</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0" y="329103"/>
            <a:ext cx="10358926" cy="830997"/>
          </a:xfrm>
          <a:prstGeom prst="rect">
            <a:avLst/>
          </a:prstGeom>
          <a:noFill/>
        </p:spPr>
        <p:txBody>
          <a:bodyPr wrap="none" rtlCol="0">
            <a:spAutoFit/>
          </a:bodyPr>
          <a:lstStyle/>
          <a:p>
            <a:pPr algn="ctr" defTabSz="1219170">
              <a:buClr>
                <a:srgbClr val="000000"/>
              </a:buClr>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6" y="4356609"/>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5252200" y="2044417"/>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spTree>
    <p:extLst>
      <p:ext uri="{BB962C8B-B14F-4D97-AF65-F5344CB8AC3E}">
        <p14:creationId xmlns:p14="http://schemas.microsoft.com/office/powerpoint/2010/main" val="356361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41</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45</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47</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3222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50</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2853100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2326446" y="1388126"/>
            <a:ext cx="7539109" cy="4896133"/>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2537010" y="6345811"/>
            <a:ext cx="7117977"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Professor Dave Explains:  </a:t>
            </a:r>
            <a:r>
              <a:rPr lang="en-TW" sz="1867" kern="0" dirty="0">
                <a:solidFill>
                  <a:srgbClr val="000000"/>
                </a:solidFill>
                <a:latin typeface="Arial"/>
                <a:cs typeface="Arial"/>
                <a:sym typeface="Arial"/>
                <a:hlinkClick r:id="rId5"/>
              </a:rPr>
              <a:t>The Cell Cycle and its Regulation</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417257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31464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56</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57</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Tree>
    <p:extLst>
      <p:ext uri="{BB962C8B-B14F-4D97-AF65-F5344CB8AC3E}">
        <p14:creationId xmlns:p14="http://schemas.microsoft.com/office/powerpoint/2010/main" val="1129972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58</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23531063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59</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Gibb’s Free Energy equation:</a:t>
            </a:r>
            <a:endParaRPr lang="en-TW" sz="2667"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2"/>
                <a:stretch>
                  <a:fillRect b="-8000"/>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62</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7230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63</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64</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660"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449310530"/>
              </p:ext>
            </p:extLst>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344212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16503</TotalTime>
  <Words>4818</Words>
  <Application>Microsoft Macintosh PowerPoint</Application>
  <PresentationFormat>Widescreen</PresentationFormat>
  <Paragraphs>743</Paragraphs>
  <Slides>75</Slides>
  <Notes>42</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75</vt:i4>
      </vt:variant>
    </vt:vector>
  </HeadingPairs>
  <TitlesOfParts>
    <vt:vector size="92" baseType="lpstr">
      <vt:lpstr>Droid Serif</vt: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15 (Final Lecture for 2020) Revisit ideas we learned:  What we have learned from building a computing system?</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What have we learned?</vt:lpstr>
      <vt:lpstr>What is Thinking and Design?</vt:lpstr>
      <vt:lpstr>Conclusion/Summary</vt:lpstr>
      <vt:lpstr>Peek and poke</vt:lpstr>
      <vt:lpstr>Graphics primitives (in the Jack OS)</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2179</cp:revision>
  <dcterms:created xsi:type="dcterms:W3CDTF">2019-11-27T02:13:00Z</dcterms:created>
  <dcterms:modified xsi:type="dcterms:W3CDTF">2020-12-18T16:34:23Z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